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hyperlink" Target="&#12304;turn0search6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hyperlink" Target="&#12304;turn0search7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hyperlink" Target="&#12304;turn0search0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hyperlink" Target="&#12304;turn0search13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Relationship Id="rId3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hyperlink" Target="https://www.thinkglobalhealth.org/article/health-latin-america-and-promise-artificial-intelligence#:~:text=The%20development%20of%20AI%20is,from%20being%20transformed%20by%20AI" TargetMode="External"/><Relationship Id="rId3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hyperlink" Target="https://www.thinkglobalhealth.org/article/health-latin-america-and-promise-artificial-intelligence#:~:text=But%20interest%20in%20health,patient%20engagement%2C%20and%20expanding%20telemedicin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hyperlink" Target="https://www.thinkglobalhealth.org/article/health-latin-america-and-promise-artificial-intelligence#:~:text=Argentina%2C%20Brazil%2C%20Chile%2C%20and%20Colombia,remarkable%20results%20for%20the%20region%27s" TargetMode="External"/><Relationship Id="rId3" Type="http://schemas.openxmlformats.org/officeDocument/2006/relationships/hyperlink" Target="https://www.thinkglobalhealth.org/article/health-latin-america-and-promise-artificial-intelligence#:~:text=Brazil%20currently%20leads%20the%20region,featuring%20digital%20health%2C%20including%20AI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https://www.kcl.ac.uk/news/nhs-data-enables-ai-model-for-optimising-diabetic-eye-screening#:~:text=NHS%20data%20enables%20AI%20model,for%20optimising%20diabetic%20eye%20screen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3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hyperlink" Target="https://www.grandviewresearch.com/horizon/outlook/ai-in-healthcare-market/latin-america#:~:text=Latin%20America%20Ai%20In%20Healthcare,Market%20Size%20%26%20Outlook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3" Type="http://schemas.openxmlformats.org/officeDocument/2006/relationships/hyperlink" Target="www.pewresearch.org/wp-content/uploads/sites/20/2023/02/PS_2023.02.22_AI-health_REPORT.pdf#:~:text=patient%20and%20health%20care%20provider%3A,records%20worse%2C%20compared%20with%2022" TargetMode="External"/><Relationship Id="rId4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hyperlink" Target="file:///home/oai/redirect.html#:~:text=CHARTWatch%2C%20the%20artificial%20intelligence%20,and%20nurses%20can%20intervene%20early" TargetMode="External"/><Relationship Id="rId3" Type="http://schemas.openxmlformats.org/officeDocument/2006/relationships/hyperlink" Target="www.pewresearch.org/wp-content/uploads/sites/20/2023/02/PS_2023.02.22_AI-health_REPORT.pdf#:~:text=care.%20Six,it%20wouldn%E2%80%99t%20make%20much%20differenc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hyperlink" Target="https://www.eetimes.eu/waymos-robotaxi-program-progress-and-potential/#:~:text=In%20the%20robotaxi%20deployment%20stage%2C,Waymo%20currently%20operates%20its" TargetMode="External"/><Relationship Id="rId3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hyperlink" Target="rise.orau.gov/internships-fellowships/documents/scholarships/autonomous-driving/sae-international-levels-of-autonomous-driving-and-sensor-packages.pdf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hyperlink" Target="https://www.eetimes.eu/waymos-robotaxi-program-progress-and-potential/#:~:text=In%20the%20robotaxi%20deployment%20stage%2C,Waymo%20currently%20operates%20its" TargetMode="External"/><Relationship Id="rId3" Type="http://schemas.openxmlformats.org/officeDocument/2006/relationships/hyperlink" Target="www.apec.org/docs/default-source/Publications/2021/8/Best-Practices-of-Smart-Cities-in-the-Digital-Age/221_SCE_APEC-Smart-Cities.pdf#:~:text=Methodology%3A%20The%20autonomous%20vehicle%20project,minibus%20from%20the%20manufacturer%20EASYMILE" TargetMode="External"/><Relationship Id="rId4" Type="http://schemas.openxmlformats.org/officeDocument/2006/relationships/hyperlink" Target="https://arc.unb.br/projects/#:~:text=RQ01%3A%20Integrated%20Design%20and%20Development,SEGURAUTO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hyperlink" Target="https://en.wikipedia.org/wiki/Death_of_Elaine_Herzberg#:~:text=The%20death%20of%20Elaine%20Herzberg,3" TargetMode="External"/><Relationship Id="rId3" Type="http://schemas.openxmlformats.org/officeDocument/2006/relationships/hyperlink" Target="https://en.wikipedia.org/wiki/List_of_Tesla_Autopilot_crashes#:~:text=Initially%2C%20the%20California%20Highway%20Patrol,Report%20ID%2013781%E2%80%934963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hyperlink" Target="https://pmc.ncbi.nlm.nih.gov/articles/PMC8979579/#:~:text=,%E2%80%9D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hyperlink" Target="&#12304;turn0search7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hyperlink" Target="rise.orau.gov/internships-fellowships/documents/scholarships/autonomous-driving/sae-international-levels-of-autonomous-driving-and-sensor-packages.pdf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5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hyperlink" Target="https://en.wikipedia.org/wiki/Death_of_Elaine_Herzberg#:~:text=The%20death%20of%20Elaine%20Herzberg,3" TargetMode="External"/><Relationship Id="rId3" Type="http://schemas.openxmlformats.org/officeDocument/2006/relationships/hyperlink" Target="https://pmc.ncbi.nlm.nih.gov/articles/PMC8979579/#:~:text=,%E2%80%9D" TargetMode="External"/><Relationship Id="rId4" Type="http://schemas.openxmlformats.org/officeDocument/2006/relationships/hyperlink" Target="https://www.kjzz.org/2024-03-18/content-1874530-survey-fear-self-driving-vehicles-has-increased-2022#:~:text=driving%20itself%20with%20no%20human,were%20afraid%20of%20the%20technology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hyperlink" Target="https://www.reuters.com/article/world/insight-amazon-scraps-secret-ai-recruiting-tool-that-showed-bias-against-women-idUSKCN1MK0AG/#:~:text=But%20by%202015%2C%20the%20company,neutral%20way" TargetMode="External"/><Relationship Id="rId3" Type="http://schemas.openxmlformats.org/officeDocument/2006/relationships/hyperlink" Target="https://www.propublica.org/article/machine-bias-risk-assessments-in-criminal-sentencing#:~:text=We%20also%20turned%20up%20significant,but%20in%20very%20different%20ways" TargetMode="External"/><Relationship Id="rId4" Type="http://schemas.openxmlformats.org/officeDocument/2006/relationships/hyperlink" Target="file:///home/oai/redirect.html#:~:text=%E2%80%9CWe%20found%20that%20a%20category,learning%20to%20understand%20complex%20problems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9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hyperlink" Target="https://www.nyc.gov/site/dca/about/automated-employment-decision-tools.page#:~:text=Local%20Law%20144%20of%202021,to%20employees%20or%20job%20candidates" TargetMode="External"/><Relationship Id="rId3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0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image" Target="../media/image-51-1.png"/><Relationship Id="rId2" Type="http://schemas.openxmlformats.org/officeDocument/2006/relationships/hyperlink" Target="https://www.nyc.gov/site/dca/about/automated-employment-decision-tools.page#:~:text=Local%20Law%20144%20of%202021,to%20employees%20or%20job%20candidates" TargetMode="External"/><Relationship Id="rId3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1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image" Target="../media/image-52-1.png"/><Relationship Id="rId2" Type="http://schemas.openxmlformats.org/officeDocument/2006/relationships/hyperlink" Target="https://www.nyc.gov/site/dca/about/automated-employment-decision-tools.page#:~:text=Local%20Law%20144%20of%202021,to%20employees%20or%20job%20candidates" TargetMode="External"/><Relationship Id="rId3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Relationship Id="rId4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image" Target="../media/image-53-1.png"/><Relationship Id="rId2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image" Target="../media/image-54-1.png"/><Relationship Id="rId2" Type="http://schemas.openxmlformats.org/officeDocument/2006/relationships/hyperlink" Target="https://news.mit.edu/2018/study-finds-gender-skin-type-bias-artificial-intelligence-systems-0212#:~:text=In%20the%20researchers%E2%80%99%20experiments%2C%20the,percent%20in%20the%20other%20two" TargetMode="External"/><Relationship Id="rId3" Type="http://schemas.openxmlformats.org/officeDocument/2006/relationships/hyperlink" Target="https://www.reuters.com/article/world/insight-amazon-scraps-secret-ai-recruiting-tool-that-showed-bias-against-women-idUSKCN1MK0AG/#:~:text=But%20by%202015%2C%20the%20company,neutral%20way" TargetMode="External"/><Relationship Id="rId4" Type="http://schemas.openxmlformats.org/officeDocument/2006/relationships/hyperlink" Target="https://www.propublica.org/article/machine-bias-risk-assessments-in-criminal-sentencing#:~:text=We%20also%20turned%20up%20significant,but%20in%20very%20different%20ways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4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5-1.png"/><Relationship Id="rId2" Type="http://schemas.openxmlformats.org/officeDocument/2006/relationships/hyperlink" Target="https://research.aimultiple.com/ai-job-loss/#:~:text=In%20a%202020%20report%2C%20the,gain%20of%2012%20million%20jobs" TargetMode="External"/><Relationship Id="rId3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image" Target="../media/image-56-1.png"/><Relationship Id="rId2" Type="http://schemas.openxmlformats.org/officeDocument/2006/relationships/hyperlink" Target="https://research.aimultiple.com/ai-job-loss/#:~:text=In%20a%202020%20report%2C%20the,gain%20of%2012%20million%20job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6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image" Target="../media/image-57-1.png"/><Relationship Id="rId2" Type="http://schemas.openxmlformats.org/officeDocument/2006/relationships/hyperlink" Target="kpmg.com/kpmg-us/content/dam/kpmg/pdf/2025/trust-attitudes-artificial-intelligence-global-report.pdf" TargetMode="External"/><Relationship Id="rId3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image" Target="../media/image-58-1.png"/><Relationship Id="rId2" Type="http://schemas.openxmlformats.org/officeDocument/2006/relationships/hyperlink" Target="&#12304;414889064439871&#8224;screenshot&#12305;" TargetMode="External"/><Relationship Id="rId3" Type="http://schemas.openxmlformats.org/officeDocument/2006/relationships/hyperlink" Target="&#12304;921078541911032&#8224;screenshot&#12305;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8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image" Target="../media/image-59-1.png"/><Relationship Id="rId2" Type="http://schemas.openxmlformats.org/officeDocument/2006/relationships/hyperlink" Target="kpmg.com/kpmg-us/content/dam/kpmg/pdf/2025/trust-attitudes-artificial-intelligence-global-report.pdf#:~:text=as%20shown%20in%20Figure%2022%2C,risks%3A%20opinion%20is%20divided%20in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hyperlink" Target="&#12304;turn0search0&#12305;" TargetMode="External"/><Relationship Id="rId3" Type="http://schemas.openxmlformats.org/officeDocument/2006/relationships/hyperlink" Target="&#12304;turn0search6&#12305;" TargetMode="External"/><Relationship Id="rId4" Type="http://schemas.openxmlformats.org/officeDocument/2006/relationships/hyperlink" Target="&#12304;turn0search7&#12305;" TargetMode="External"/><Relationship Id="rId5" Type="http://schemas.openxmlformats.org/officeDocument/2006/relationships/hyperlink" Target="&#12304;turn0search13&#12305;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image" Target="../media/image-60-1.png"/><Relationship Id="rId2" Type="http://schemas.openxmlformats.org/officeDocument/2006/relationships/hyperlink" Target="https://research.aimultiple.com/ai-job-loss/#:~:text=In%20a%202020%20report%2C%20the,gain%20of%2012%20million%20jobs" TargetMode="External"/><Relationship Id="rId3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0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image" Target="../media/image-61-1.png"/><Relationship Id="rId2" Type="http://schemas.openxmlformats.org/officeDocument/2006/relationships/hyperlink" Target="https://research.aimultiple.com/ai-job-loss/#:~:text=In%20a%202020%20report%2C%20the,gain%20of%2012%20million%20jobs" TargetMode="External"/><Relationship Id="rId3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Relationship Id="rId4" Type="http://schemas.openxmlformats.org/officeDocument/2006/relationships/hyperlink" Target="&#12304;414889064439871&#8224;screenshot&#12305;" TargetMode="External"/><Relationship Id="rId5" Type="http://schemas.openxmlformats.org/officeDocument/2006/relationships/hyperlink" Target="https://globalhealthintelligence.com/ghi-analysis/how-ai-impacts-the-latin-american-healthcare-market/#:~:text=One%20surprising%20finding%20of%20the,algorithms%2C%20bibliography%20searches%20and%20more" TargetMode="External"/><Relationship Id="rId6" Type="http://schemas.openxmlformats.org/officeDocument/2006/relationships/hyperlink" Target="https://globalhealthintelligence.com/ghi-analysis/how-ai-impacts-the-latin-american-healthcare-market/#:~:text=Clearly%2C%20these%20numbers%20indicate%20that,partly%20positive%20and%20partly%20negative" TargetMode="External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1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image" Target="../media/image-62-1.png"/><Relationship Id="rId2" Type="http://schemas.openxmlformats.org/officeDocument/2006/relationships/hyperlink" Target="https://research.aimultiple.com/ai-job-loss/#:~:text=In%20a%202020%20report%2C%20the,gain%20of%2012%20million%20jobs" TargetMode="External"/><Relationship Id="rId3" Type="http://schemas.openxmlformats.org/officeDocument/2006/relationships/hyperlink" Target="kpmg.com/kpmg-us/content/dam/kpmg/pdf/2025/trust-attitudes-artificial-intelligence-global-report.pdf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2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image" Target="../media/image-63-1.png"/><Relationship Id="rId2" Type="http://schemas.openxmlformats.org/officeDocument/2006/relationships/hyperlink" Target="https://practiceguides.chambers.com/practice-guides/artificial-intelligence-2025/brazil/trends-and-developments#:~:text=transparency%2C%20accountability%2C%20safety%2C%20human%20oversight,and%20mandates%20impact%20assessments%20for" TargetMode="External"/><Relationship Id="rId3" Type="http://schemas.openxmlformats.org/officeDocument/2006/relationships/hyperlink" Target="https://practiceguides.chambers.com/practice-guides/artificial-intelligence-2025/brazil/trends-and-developments#:~:text=To%20strengthen%20individual%20protection%2C%20the,rights%2C%20including%20the%20right%20to" TargetMode="External"/><Relationship Id="rId4" Type="http://schemas.openxmlformats.org/officeDocument/2006/relationships/hyperlink" Target="https://research.aimultiple.com/ai-job-loss/#:~:text=In%20a%202020%20report%2C%20the,gain%20of%2012%20million%20jobs" TargetMode="External"/><Relationship Id="rId5" Type="http://schemas.openxmlformats.org/officeDocument/2006/relationships/hyperlink" Target="kpmg.com/kpmg-us/content/dam/kpmg/pdf/2025/trust-attitudes-artificial-intelligence-global-report.pdf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3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image" Target="../media/image-64-1.png"/><Relationship Id="rId2" Type="http://schemas.openxmlformats.org/officeDocument/2006/relationships/hyperlink" Target="kpmg.com/kpmg-us/content/dam/kpmg/pdf/2025/trust-attitudes-artificial-intelligence-global-report.pdf#:~:text=Globally%2C%2042%20percent%20of%20people,This%20aligns%20with%20th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hyperlink" Target="&#12304;turn0search4&#12305;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5029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Del hype a la política pública</a:t>
            </a:r>
            <a:pPr algn="l" indent="0" marL="0">
              <a:buNone/>
            </a:pPr>
            <a:endParaRPr lang="en-US" sz="3000" dirty="0"/>
          </a:p>
          <a:p>
            <a:pPr algn="l"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gobernar la IA en el sector público</a:t>
            </a:r>
            <a:endParaRPr lang="en-US" sz="3000" dirty="0"/>
          </a:p>
        </p:txBody>
      </p:sp>
      <p:pic>
        <p:nvPicPr>
          <p:cNvPr id="3" name="Image 0" descr="/home/oai/share/cached_assets_used/slide1.png">    </p:cNvPr>
          <p:cNvPicPr>
            <a:picLocks noChangeAspect="1"/>
          </p:cNvPicPr>
          <p:nvPr/>
        </p:nvPicPr>
        <p:blipFill>
          <a:blip r:embed="rId1"/>
          <a:srcRect l="1316" r="1316" t="0" b="0"/>
          <a:stretch/>
        </p:blipFill>
        <p:spPr>
          <a:xfrm>
            <a:off x="5486400" y="731520"/>
            <a:ext cx="33832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importa?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Estudiantes y funcionarios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Dos roles: usar IA y gobernarla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Visión estratégica y ética pública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Capacidad institucional para innovación</a:t>
            </a:r>
            <a:endParaRPr lang="en-US" sz="1200" dirty="0"/>
          </a:p>
        </p:txBody>
      </p:sp>
      <p:pic>
        <p:nvPicPr>
          <p:cNvPr id="4" name="Image 0" descr="/home/oai/share/cached_assets_used/slide10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ya está aquí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Instantáneas regionales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urbana y datos en tiempo real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Interacción ciudadana y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Procesos judiciales y administrativos automáticos</a:t>
            </a:r>
            <a:endParaRPr lang="en-US" sz="1200" dirty="0"/>
          </a:p>
        </p:txBody>
      </p:sp>
      <p:pic>
        <p:nvPicPr>
          <p:cNvPr id="4" name="Image 0" descr="/home/oai/share/cached_assets_used/slide11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dato que nos aterriza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en números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03120"/>
            <a:ext cx="4846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800" b="1" dirty="0">
                <a:solidFill>
                  <a:srgbClr val="5DA5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65%</a:t>
            </a:r>
            <a:pPr algn="l"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las organizaciones usan IA generativa regularmente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48463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Genera oportunidad de innovación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capacidades analíticas y éticas</a:t>
            </a:r>
            <a:endParaRPr lang="en-US" sz="1200" dirty="0"/>
          </a:p>
        </p:txBody>
      </p:sp>
      <p:pic>
        <p:nvPicPr>
          <p:cNvPr id="5" name="Image 0" descr="/home/oai/share/cached_assets_used/slide1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Las instituciones fijan las reglas del juego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Señales de gobernanza en Colombia, Brasil y Canadá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nacionales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obligatorias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Pilotos regulados y sandboxes</a:t>
            </a:r>
            <a:endParaRPr lang="en-US" sz="1200" dirty="0"/>
          </a:p>
        </p:txBody>
      </p:sp>
      <p:pic>
        <p:nvPicPr>
          <p:cNvPr id="4" name="Image 0" descr="/home/oai/share/cached_assets_used/slide13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Política y regulación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equilibrio entre innovación y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regulación de IA busca maximizar beneficios públicos y minimizar daños — sin frenar la innovación.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¿Por qué regular la IA?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Encontrar el punto justo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Decisiones críticas: empleo, salud,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Riesgos: sesgo, privacidad, seguridad, accidentes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"Ni sub‑ni sobre‑regulación": encontrar el punto justo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 de enfoques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regiones</a:t>
            </a:r>
            <a:endParaRPr lang="en-US" sz="2000" dirty="0"/>
          </a:p>
        </p:txBody>
      </p:sp>
      <p:graphicFrame>
        <p:nvGraphicFramePr>
          <p:cNvPr id="1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371600"/>
                <a:gridCol w="365760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Región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Enfoque resumido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Ley integral; modelo por riesgo; prohibiciones puntuales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obligatoria en sector público; 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 2338/2023; riesgo “excesivo” y “alto”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Guías sectoriales; leyes locales contra sesgo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estatal; revisiones de 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Política CONPES; estrategia 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Unión Europea: Ley de IA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 basado en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Categorías: riesgo inaceptable (prohibido), alto (requisitos estrictos), limitado (transparencia), mínimo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Ejemplos: social scoring prohibido; IA médica / conducción = alto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Obligaciones: gestión de riesgo, calidad de datos, documentación, supervisión humana, marcado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Canadá: AIA y ADM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Gestión pública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Directiva sobre decisiones automatizadas (ADM) en el gobierno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AIA obligatoria antes de desplegar IA: evalúa sesgo, explicabilidad, privacidad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Niveles de impacto → medidas de mitigación y transparencia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Brasil: PL 2338/2023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Clasificación por riesgo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Senado aprobó marco general de IA (2024)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Clasificación por riesgo: “excesivo” (prohibido), “alto” (requisitos: supervisión humana, auditorías)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Ámbitos: infraestructura crítica, justicia, salud, vehículos autónomos, etc.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¿Dónde está la IA hoy?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la vida diaria y en el Estado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Asistentes, búsqueda, traducción, cámara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Chatbots y priorización de trámites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Tráfico, alumbrado, seguridad inteligente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Salud, justicia y educación en cambio</a:t>
            </a:r>
            <a:endParaRPr lang="en-US" sz="1200" dirty="0"/>
          </a:p>
        </p:txBody>
      </p:sp>
      <p:pic>
        <p:nvPicPr>
          <p:cNvPr id="4" name="Image 0" descr="/home/oai/share/cached_assets_used/slide2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Estados Unidos: enfoque sectorial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Guías y leyes locales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ley federal única; sectorial + guías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 NYC: auditorías de sesgo para herramientas de contratación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Tendencia: regulaciones estatal/local + guías federales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China: control y seguridad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Medidas interinas 2023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Medidas interinas para IA generativa (2023) exigen revisiones de seguridad y requisitos de contenido/etiquetado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Enfoque en alineación regulatoria con prioridades estatales y gestión de plataformas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Colombia: de estrategia a normativa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CONPES 4144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Política nacional de IA (CONPES 4144) y ruta 2019→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Prioridades: adopción ética, datos, talento, servicios públicos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Oportunidad: adaptar enfoque por riesgo a capacidad institucional local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Temas regulatorios recurrentes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Transparencia (informar uso de 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(pruebas, gestión de riesgos)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(protección de datos)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(quién responde por daños)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Humano en el circuito en decisiones críticas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Línea de tiempo de hitos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Evolución de políticas</a:t>
            </a:r>
            <a:endParaRPr lang="en-US" sz="2000" dirty="0"/>
          </a:p>
        </p:txBody>
      </p:sp>
      <p:graphicFrame>
        <p:nvGraphicFramePr>
          <p:cNvPr id="2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097280"/>
                <a:gridCol w="3931920"/>
              </a:tblGrid>
              <a:tr h="391886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Año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Hito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2019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Canadá adopta y operacionaliza ADM + AIA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2021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Borrador de Ley de IA (UE)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Medidas de IA generativa (China)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NYC Local Law 144 (auditorías de sesgo)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UE AI Act adoptada (fases)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886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2024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Brasil: Senado aprueba PL 2338/2023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Comparativa: exigencia vs. flexibilidad</a:t>
            </a:r>
            <a:endParaRPr lang="en-US" sz="2000" dirty="0"/>
          </a:p>
        </p:txBody>
      </p:sp>
      <p:graphicFrame>
        <p:nvGraphicFramePr>
          <p:cNvPr id="2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645920"/>
          <a:ext cx="7772400" cy="3017520"/>
        </p:xfrm>
        <a:graphic>
          <a:graphicData uri="http://schemas.openxmlformats.org/drawingml/2006/table">
            <a:tbl>
              <a:tblPr/>
              <a:tblGrid>
                <a:gridCol w="1188720"/>
                <a:gridCol w="1097280"/>
                <a:gridCol w="1188720"/>
                <a:gridCol w="1097280"/>
                <a:gridCol w="1188720"/>
                <a:gridCol w="1188720"/>
                <a:gridCol w="1188720"/>
              </a:tblGrid>
              <a:tr h="603504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Dimensión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UE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Canadá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Brasil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EE. UU.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China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Colombia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Modelo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AIA público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Sectorial/local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Control ex‑ante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Estrategia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Prohibiciones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Pocas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—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Alto riesgo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Según impacto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Requisitos fuertes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Revisiones/seguridad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Por definir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Transparencia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Obligatoria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Variable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Sí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En desarrollo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3920" y="731520"/>
            <a:ext cx="54864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Caso para debate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Un hospital usó un sistema de IA que sobrediagnosticó a varios pacientes
</a:t>
            </a:r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exigirías como policymaker?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Registro y AIA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Pruebas de seguridad y validación clínica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Supervisión humana y derecho a apelación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Auditoría independiente y reporte público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Sanciones y plan de corrección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en salud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Transformando la medicina, salvando vidas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puede salvar vidas, pero requiere supervisión ética y equidad.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Revolucionando la atención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diagnósticos a descubrimientos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Diagnóstico por imágenes: rayos X/MRI más rápidos y precisos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Predicción de brotes y personalización de tratamientos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Descubrimiento de nuevos fármacos con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COVID‑19: rastrear la pandemia y acelerar vacunas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en contextos limitados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Ampliando acceso y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Amplía el acceso en regiones con pocos especialistas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Personaliza la atención y mejora eficiencia hospitalaria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Potencia el compromiso del paciente y la telemedicina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Reduce brechas en salud y desigualdades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[9]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Dinámica relámpago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 en vivo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1️⃣ ¿Quién usó IA hoy? (manos arriba)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2️⃣ ¿Quién confiaría en una IA tanto como en una persona?
</a:t>
            </a:r>
            <a:pPr indent="0" marL="0">
              <a:buNone/>
            </a:pPr>
            <a:endParaRPr lang="en-US" sz="1200" dirty="0"/>
          </a:p>
          <a:p>
            <a:pPr indent="0" marL="0">
              <a:buNone/>
            </a:pPr>
            <a:r>
              <a:rPr lang="en-US" sz="1200" i="1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Uso≫confianza → brecha de gobernanza</a:t>
            </a:r>
            <a:endParaRPr lang="en-US" sz="1200" dirty="0"/>
          </a:p>
        </p:txBody>
      </p:sp>
      <p:pic>
        <p:nvPicPr>
          <p:cNvPr id="4" name="Image 0" descr="/home/oai/share/cached_assets_used/slide3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Iniciativas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desde el sur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Ministerios de salud en Argentina, Brasil, Chile y Colombia lanzan proyectos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 lidera: estrategia ambiciosa, inversión en I+D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Científicos brasileños descubren antibióticos con IA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[11]</a:t>
            </a:r>
            <a:endParaRPr lang="en-US" sz="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Ejemplos reales del mundo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Hospitales y diagnósticos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CHARTwatch (Canadá): monitorea &gt;100 datos y reduce mortalidad en un 26%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NHS (Reino Unido): 1.2M imágenes retinianas para predecir retinopatía 3 años antes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 menos errores médicos y atención preventiva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[18]</a:t>
            </a:r>
            <a:endParaRPr lang="en-US" sz="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optimismo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Médicos y expectativas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55% de doctores usan IA; 53% en la práctica médica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30% muy familiarizados; 80% requieren más formación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~70% ven impacto positivo; 67% creen que mejora la medicina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80% cree que la IA transformará su práctica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Mercado de IA en salud en América Latina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 de crecimiento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Ingresos 2023: USD 408,6 M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Pronóstico 2030: USD 3 644 M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CAGR 2024–2030: 36,7%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[15]</a:t>
            </a:r>
            <a:endParaRPr lang="en-US" sz="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Desafíos y advertencias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Riesgos en salud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 del paciente: cualquier error puede costar vidas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de datos: uso de datos sensibles y posibles violaciones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Sesgo y equidad: modelos no representativos afectan a poblaciones diversas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regulación: ¿quién responde ante fallos?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Ensayos clínicos y aprobación FDA/UE necesarios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Confianza y percepción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Pacientes y médicos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60% de adultos se sienten incómodos; solo 39% cómodos con IA en su atención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38% cree que mejorará resultados; 57% teme empeorar la relación médico‑paciente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37% cree que la seguridad de los registros será peor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~70% de médicos latinos ven impacto positivo; 80% requiere más capacitación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confianza se construye con educación, transparencia y supervisión humana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[16]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[17]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[13]</a:t>
            </a:r>
            <a:endParaRPr lang="en-US" sz="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harías ante un error de IA?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Hospital rural utiliza IA para leer radiografías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pasa por alto un signo sutil de cáncer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¿Debemos depender menos? ¿Reentrenar el modelo?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¿Informar siempre cuando se usa IA?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¿Confirmación humana obligatoria?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[16]</a:t>
            </a:r>
            <a:endParaRPr lang="en-US" sz="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Vehículos autónomos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Hacia un futuro impulsado por 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Prometen seguridad y conveniencia, pero exigen regulación.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[19]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son los vehículos autónomos?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Concepto y niveles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Vehículos, buses o camiones que se conducen solos mediante IA, sensores y mapas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Niveles SAE: 2–3 (autonomía parcial) → 5 (total). El humano pasa de supervisor a pasajero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Tecnología ya en pruebas: programas piloto en varios países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Beneficios potenciales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Seguridad, movilidad y eficiencia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Seguridad: elimina errores humanos; salva vidas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Movilidad inclusiva: facilita transporte para personas mayores y con discapacidad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Flujo eficiente: reduce tráfico con conducción coordinada y platooning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Menor contaminación: si son eléctricos y optimizan rutas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Menos accidentes = menos cargas sanitarias y policiales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Oportunidades vs. preocupaciones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doble filo de la adopción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Acceso 24/7 e inclusión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Eficiencia y priorización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Calidad y antifraude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Opacidad y sesgos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Privacidad y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 y reparación</a:t>
            </a:r>
            <a:endParaRPr lang="en-US" sz="1200" dirty="0"/>
          </a:p>
        </p:txBody>
      </p:sp>
      <p:pic>
        <p:nvPicPr>
          <p:cNvPr id="4" name="Image 0" descr="/home/oai/share/cached_assets_used/slide4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globales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Proyectos y pilotos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Waymo: robotaxis sin conductor en Phoenix y expansión a Austin y Los Ángeles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Chile: primer shuttle autónomo del Cono Sur – 0,8 km de ruta; 6 500 pasajeros en 3 meses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consorcio SegurAuto para tecnologías AV con universidades y automotrices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UE/EE. UU./China: pruebas en ciudades, shuttles y autopistas (pilotos controlados)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Otros: Canadá autoriza ensayos en zonas específicas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[19]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[20]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[21]</a:t>
            </a:r>
            <a:endParaRPr lang="en-US" sz="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Incidentes de seguridad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Aprendizajes de los accidentes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Uber (2018): vehículo en modo autónomo con conductor de respaldo atropella a una peatona y muere; pruebas suspendidas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Tesla Autopilot: colisiones con vehículos de emergencia estacionados; investigación de NHTSA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Lecciones: agregar sensores, mejorar algoritmos y supervisión antes de escalar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[23]</a:t>
            </a:r>
            <a:endParaRPr lang="en-US" sz="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Dilemas éticos y legales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Trolley problem y responsabilidad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¿Cómo decide la IA entre dos resultados malos? (problema del tranvía)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ley alemana prohíbe discriminar: todas las vidas humanas tienen igual valor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Responsabilidad: conductor, fabricante o software?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Necesidad de marcos claros para compensar a las víctimas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[24]</a:t>
            </a:r>
            <a:endParaRPr lang="en-US" sz="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Adopción y confianza del público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Encuestas y percepción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66% de personas temen a los vehículos sin conductor; 25% no está segura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Solo ~9% confía plenamente (dato KJZZ)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Interés en funciones de asistencia (frenado de emergencia, mantenimiento de carril) continúa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confianza crecerá con evidencias de seguridad y educación pública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Regulación en práctica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Modelos y enfoques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UE/UK: actualizan leyes de tráfico para manos libres en atascos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EE. UU.: normas estatales y federales; despliegues limitados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AVs son de alto riesgo en PL 2338/2023; requiere certificación y caja negra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China: pruebas masivas en ciudades; control estatal estricto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observa estándares internacionales para planificar futuras normas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Niveles de automatización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Taxonomía SAE 0–5</a:t>
            </a:r>
            <a:endParaRPr lang="en-US" sz="2000" dirty="0"/>
          </a:p>
        </p:txBody>
      </p:sp>
      <p:graphicFrame>
        <p:nvGraphicFramePr>
          <p:cNvPr id="4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926080"/>
        </p:xfrm>
        <a:graphic>
          <a:graphicData uri="http://schemas.openxmlformats.org/drawingml/2006/table">
            <a:tbl>
              <a:tblPr/>
              <a:tblGrid>
                <a:gridCol w="914400"/>
                <a:gridCol w="4114800"/>
              </a:tblGrid>
              <a:tr h="418011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Nivel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4785"/>
                    </a:solidFill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Sin automatización – el humano conduce y el sistema solo alerta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Asistencia al conductor – controla dirección o velocidad pero requiere atención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parcial – combina funciones (dirección + velocidad), pero el humano supervisa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condicional – el vehículo opera solo en entornos específicos; el humano actúa como respaldo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Alta automatización – el vehículo puede conducir solo en determinadas condiciones geográficas/meteorológicas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1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Automatización total – el vehículo se conduce solo en todas las condiciones</a:t>
                      </a:r>
                      <a:endParaRPr lang="en-US" sz="1200" dirty="0"/>
                    </a:p>
                  </a:txBody>
                  <a:tcPr marL="91440" marR="91440" marT="45720" marB="45720" anchor="ctr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[26]</a:t>
            </a:r>
            <a:endParaRPr lang="en-US" sz="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Escenario interactivo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¿Viajarías en un bus autónomo?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Se despliega un bus autónomo en Manizales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¿Te subirías? ¿Qué condiciones necesitas? (operador humano, periodo sin accidentes, etc.)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Imaginen un choque entre un AV y un carro convencional: ¿quién paga?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Debatir sobre confianza, responsabilidad y preparación de infraestructuras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[25]</a:t>
            </a:r>
            <a:endParaRPr lang="en-US" sz="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9728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Equidad algorítmica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Garantizar una IA justa e inclusiva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219456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IA debe servir a todos sin perpetuar sesgos ni exclusiones.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28016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es el sesgo algorítmico?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Aprendizaje de datos y consecuencias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Los algoritmos aprenden de datos; si estos reflejan desigualdad, reproducen el sesgo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equidad algorítmica busca evitar que grupos sean sistemáticamente desfavorecidos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Ejemplo: reconocimiento facial – error 0,8 % para hombres de piel clara vs 34 % para mujeres de piel oscura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Áreas de preocupación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Dónde se manifiestan los sesgos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Contratación: el filtro de CV de Amazon penalizó términos femeninos y universidades de mujeres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Justicia penal: el algoritmo COMPAS marcó a acusados negros como de alto riesgo casi el doble que a blancos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Finanzas: puntajes de crédito pueden reflejar desigualdad racial o socioeconómica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Salud: algoritmos de riesgo basados en costos subestiman la gravedad de pacientes negros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[29]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[30]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 impulso global por una IA responsable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Tendencias que importan para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Obligaciones por uso (enfoque de riesgo)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Evaluaciones de impacto algorítmico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Gobernanza de datos y auditorías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Oficinas de IA y sandboxes</a:t>
            </a:r>
            <a:endParaRPr lang="en-US" sz="1200" dirty="0"/>
          </a:p>
        </p:txBody>
      </p:sp>
      <p:pic>
        <p:nvPicPr>
          <p:cNvPr id="4" name="Image 0" descr="/home/oai/share/cached_assets_used/slide5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Importancia para el sector público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Equidad como requisito legal y moral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Gobiernos usan IA para asignar beneficios, evaluar escuelas e inspeccionar servicios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 está sesgada, la distribución de recursos se vuelve injusta y perpetúa desigualdades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ley exige auditorías de sesgo (p.ej. NYC) y derechos como explicación, apelación y revisión humana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equidad no es un lujo: es una obligación de la administración pública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[31]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[32]</a:t>
            </a:r>
            <a:endParaRPr lang="en-US" sz="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abordar el problema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Estrategias para la equidad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Datos diversos y pruebas: entrenar y validar con poblaciones representativas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Auditorías y transparencia: revisar modelos y publicar reportes (Ley NYC, AIA)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Supervisión humana y apelación: derecho a explicación y revisión de decisiones automatizadas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Ajustes técnicos: reponderación de datos, algoritmos adversarios y técnicas de fairness ML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[31]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Avances y políticas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responde el mundo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Empresas crean equipos de ética y cancelan proyectos sesgados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Organismos internacionales (IEEE, ISO) desarrollan estándares de IA ética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Ley NYC exige auditorías; Canadá revisa impactos; Brasil consagra no discriminación y derechos de apelación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El Acta de IA de la UE prohibirá sesgos injustificados en sistemas de alto riesgo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Corte colombiana reconoce la transparencia algorítmica como derecho (caso 2025)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[31]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[33]</a:t>
            </a:r>
            <a:endParaRPr lang="en-US" sz="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Inspirar IA responsable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 llamado a la acción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Incorporar diversidad y equidad en cada etapa del ciclo de vida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Diseñar equipos multidisciplinarios y de distintos orígenes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Monitorear y auditar continuamente modelos desplegados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Empoderar a usuarios para preguntar, apelar y corregir sesgos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Ver la equidad no solo como técnica, sino como responsabilidad ética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[27]</a:t>
            </a:r>
            <a:endParaRPr lang="en-US" sz="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731520"/>
            <a:ext cx="50292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Ejercicio interactivo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Reflexiona sobre un sesgo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Piensa en una aplicación de IA que uses (música, crédito, tutoría)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sesgos podrían colarse? (idioma, ubicación, género, origen)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¿Cómo reaccionarías si un algoritmo te descarta por un factor irrelevante?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¿Quién debe rendir cuentas por un fallo algorítmico? (empresa, desarrollador, Estado)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Discute en parejas: ¿qué acciones asegurarían justicia en ese escenario?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[27]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[28]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[29]</a:t>
            </a:r>
            <a:endParaRPr lang="en-US" sz="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y sociedad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Visión al futuro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transformará la economía, la cultura y nuestra vida diaria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Nuestro papel: guiarla para beneficio de todos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Este segmento cierra el hilo y abre la conversación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Trabajo y economía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 de la IA en el empleo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85M de empleos desplazados, 97M creados para 2025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Surgen nuevos roles: analistas de datos, mantenimiento de IA, economía verde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transición requiere re‑capacitación, educación y redes de protección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¿Está Colombia preparando a su juventud para esta realidad?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[34]</a:t>
            </a:r>
            <a:endParaRPr lang="en-US" sz="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Uso ético y confianza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Deepfakes, desinformación y percepciones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Riesgos: deepfakes, bots, pérdida de interacción humana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52–55% han experimentado información falsa o resultados inexactos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79% temen pérdida de empleo, deskilling y violación de privacidad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42% ven más beneficios que riesgos; 32% creen lo contrario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confianza requiere transparencia, responsabilidad y alfabetización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[35]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[36]</a:t>
            </a:r>
            <a:endParaRPr lang="en-US" sz="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Cambios sociales e igualdad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¿Brecha o puente?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puede reducir la desigualdad (telemedicina, educación adaptativa) o ampliarla (brecha digital)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65% de los latinoamericanos ya usan IA; Colombia 59%, Perú 57%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Proyectos como Guacamaya usan IA y satélites para vigilar la Amazonia y proteger la biodiversidad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Las políticas deben asegurar acceso equitativo y usos para el bien común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[39]</a:t>
            </a:r>
            <a:endParaRPr lang="en-US" sz="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Contexto cultural y local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Datos, idioma y diversidad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IA refleja los datos y valores de quien la crea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Sin datos locales, la IA puede ignorar idiomas y culturas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Reforcemos investigación y talento propio en Colombia y la región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Impulsemos datasets multilingües y equipos diversos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[37]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Mapa rápido: políticas y leyes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 · Canadá · Brasil · Colombia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UE: ley con enfoque por riesgo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Canadá: Directiva ADM (AIA)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Brasil: PL nacional en trámite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Colombia: CONPES IA 2019→2025</a:t>
            </a:r>
            <a:endParaRPr lang="en-US" sz="1200" dirty="0"/>
          </a:p>
        </p:txBody>
      </p:sp>
      <p:pic>
        <p:nvPicPr>
          <p:cNvPr id="4" name="Image 0" descr="/home/oai/share/cached_assets_used/slide6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Hacia políticas responsables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Innovación con protección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Combinar impulso innovador con derechos humanos y justicia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Crear directrices éticas y marcos regulatorios flexibles (sandboxes)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Invertir en educación y alfabetización digital para servidores y ciudadanía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Fomentar IA para el bien social: salud, ambiente, educación
</a:t>
            </a:r>
            <a:pPr indent="0" marL="0">
              <a:buNone/>
            </a:pPr>
            <a:r>
              <a:rPr lang="en-US" sz="1200" i="1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“Moldeemos la IA antes de que ella nos moldee”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Instantánea global y local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Comparativa de datos</a:t>
            </a:r>
            <a:endParaRPr lang="en-US" sz="2000" dirty="0"/>
          </a:p>
        </p:txBody>
      </p:sp>
      <p:graphicFrame>
        <p:nvGraphicFramePr>
          <p:cNvPr id="6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828800"/>
          <a:ext cx="5029200" cy="2743200"/>
        </p:xfrm>
        <a:graphic>
          <a:graphicData uri="http://schemas.openxmlformats.org/drawingml/2006/table">
            <a:tbl>
              <a:tblPr/>
              <a:tblGrid>
                <a:gridCol w="1676400"/>
                <a:gridCol w="1676400"/>
                <a:gridCol w="1676400"/>
              </a:tblGrid>
              <a:tr h="6858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Indicador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5A4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Mundo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5A4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LatAm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DA5A4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Empleo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85M desplazados/97M creados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En evolución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Adopción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42% ven beneficios &gt; riesgos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65% usa IA (59% Col)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Salud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—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55% médicos usan IA; 67% impacto positivo</a:t>
                      </a:r>
                      <a:endParaRPr lang="en-US" sz="12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30A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645920"/>
            <a:ext cx="2560320" cy="25603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[36]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[38]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/>
              </a:rPr>
              <a:t>[13]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6"/>
              </a:rPr>
              <a:t>[14]</a:t>
            </a:r>
            <a:endParaRPr lang="en-US" sz="6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Visión de la sociedad futura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¿Hacia dónde vamos?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Ciudades inteligentes con transporte autónomo, drones y AR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¿Cómo equilibrar eficiencia con privacidad y humanidad?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Debemos decidir qué tipo de sociedad queremos construir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Hoja de ruta para políticas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Elementos clave para un futuro equitativo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Directrices éticas y protección contra la discriminación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Educación, formación y reskilling para todos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Sandboxes y marcos flexibles para innovar con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Protección de datos, privacidad y seguridad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Incentivos y proyectos de IA para el bien común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[32]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3"/>
              </a:rPr>
              <a:t>[33]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4"/>
              </a:rPr>
              <a:t>[34]</a:t>
            </a:r>
            <a:pPr algn="l"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5"/>
              </a:rPr>
              <a:t>[35]</a:t>
            </a:r>
            <a:endParaRPr lang="en-US" sz="6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6400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Reflexión final y Q&amp;A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¿Qué prioridad debemos abordar?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5029200" cy="2926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Educación y talento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Marco legal y regulatorio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Inversión en tecnología y emprendimiento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Conciencia pública y participación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¿Qué otro tema propones?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371600"/>
            <a:ext cx="2560320" cy="2560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/>
              </a:rPr>
              <a:t>[36]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 ola de adopción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Hechos rápidos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La adopción sigue subiendo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Estado: más allá de chatbots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Implicación: skills y controles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Pilotear → evaluar → escalar</a:t>
            </a:r>
            <a:endParaRPr lang="en-US" sz="1200" dirty="0"/>
          </a:p>
        </p:txBody>
      </p:sp>
      <p:pic>
        <p:nvPicPr>
          <p:cNvPr id="4" name="Image 0" descr="/home/oai/share/cached_assets_used/slide7.png">    </p:cNvPr>
          <p:cNvPicPr>
            <a:picLocks noChangeAspect="1"/>
          </p:cNvPicPr>
          <p:nvPr/>
        </p:nvPicPr>
        <p:blipFill>
          <a:blip r:embed="rId1"/>
          <a:srcRect l="12626" r="12626" t="0" b="0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que veremos hoy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Cinco temas, un hilo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Política y regulación de IA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IA en salud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Vehículos autónomos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Equidad algorítmica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IA y sociedad</a:t>
            </a:r>
            <a:endParaRPr lang="en-US" sz="1200" dirty="0"/>
          </a:p>
        </p:txBody>
      </p:sp>
      <p:pic>
        <p:nvPicPr>
          <p:cNvPr id="4" name="Image 0" descr="/home/oai/share/cached_assets_used/slide8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548640"/>
            <a:ext cx="50292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Expectativas y participación</a:t>
            </a:r>
            <a:pPr indent="0" marL="0">
              <a:buNone/>
            </a:pP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3747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Cómo trabajaremos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200" y="1645920"/>
            <a:ext cx="48463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Casos reales y mini-debates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Encuestas rápidas por bloque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Herramientas y plantillas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Trae un ejemplo local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Notas y enlaces al final
</a:t>
            </a:r>
            <a:pPr indent="0" marL="0">
              <a:buNone/>
            </a:pPr>
            <a:r>
              <a:rPr lang="en-US" sz="1200" dirty="0">
                <a:solidFill>
                  <a:srgbClr val="2D2D2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Feedback para próximos pasos</a:t>
            </a:r>
            <a:endParaRPr lang="en-US" sz="1200" dirty="0"/>
          </a:p>
        </p:txBody>
      </p:sp>
      <p:pic>
        <p:nvPicPr>
          <p:cNvPr id="4" name="Image 0" descr="/home/oai/share/cached_assets_used/slide9.png">    </p:cNvPr>
          <p:cNvPicPr>
            <a:picLocks noChangeAspect="1"/>
          </p:cNvPicPr>
          <p:nvPr/>
        </p:nvPicPr>
        <p:blipFill>
          <a:blip r:embed="rId1"/>
          <a:srcRect l="0" r="0" t="5405" b="5405"/>
          <a:stretch/>
        </p:blipFill>
        <p:spPr>
          <a:xfrm>
            <a:off x="5486400" y="1188720"/>
            <a:ext cx="3383280" cy="3017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4823460"/>
            <a:ext cx="84124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buNone/>
            </a:pPr>
            <a:r>
              <a:rPr lang="en-US" sz="600" u="sng" dirty="0">
                <a:solidFill>
                  <a:srgbClr val="316EDC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2025-10-12T18:23:21Z</dcterms:created>
  <dcterms:modified xsi:type="dcterms:W3CDTF">2025-10-12T18:23:21Z</dcterms:modified>
</cp:coreProperties>
</file>